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92" name="正文级别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8" name="正文级别 1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59;p15"/>
          <p:cNvSpPr/>
          <p:nvPr>
            <p:ph type="pic" idx="13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标题文本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7;p17"/>
          <p:cNvSpPr/>
          <p:nvPr>
            <p:ph type="pic" sz="half" idx="13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标题文本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3" name="正文级别 1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79;p20"/>
          <p:cNvSpPr/>
          <p:nvPr>
            <p:ph type="pic" sz="half" idx="13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" name="正文级别 1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文级别 1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标题文本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7;p22"/>
          <p:cNvSpPr/>
          <p:nvPr>
            <p:ph type="pic" sz="quarter" idx="13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Google Shape;88;p22"/>
          <p:cNvSpPr/>
          <p:nvPr>
            <p:ph type="pic" sz="quarter" idx="14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1" name="Google Shape;89;p22"/>
          <p:cNvSpPr/>
          <p:nvPr>
            <p:ph type="pic" idx="15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正文级别 1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0" name="Google Shape;93;p23"/>
          <p:cNvSpPr txBox="1"/>
          <p:nvPr>
            <p:ph type="body" sz="quarter" idx="13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6;p24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8" name="正文级别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hyperlink" Target="http://drive.google.com/file/d/1G1zyBXKTpmabQqAvrVCde48h0YrkgYjN/view" TargetMode="External"/><Relationship Id="rId4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hyperlink" Target="https://developer.android.com/training/camera/videobasics" TargetMode="External"/><Relationship Id="rId4" Type="http://schemas.openxmlformats.org/officeDocument/2006/relationships/hyperlink" Target="https://www.imooc.com/article/254398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05;p26"/>
          <p:cNvSpPr txBox="1"/>
          <p:nvPr/>
        </p:nvSpPr>
        <p:spPr>
          <a:xfrm>
            <a:off x="407199" y="2021000"/>
            <a:ext cx="578220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多媒体进阶-拍照与录像</a:t>
            </a:r>
          </a:p>
        </p:txBody>
      </p:sp>
      <p:sp>
        <p:nvSpPr>
          <p:cNvPr id="217" name="Google Shape;106;p26"/>
          <p:cNvSpPr txBox="1"/>
          <p:nvPr/>
        </p:nvSpPr>
        <p:spPr>
          <a:xfrm>
            <a:off x="465269" y="2919899"/>
            <a:ext cx="431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190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字节跳动Android工程师   张明庆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61;p34" descr="Google Shape;161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oogle Shape;162;p34"/>
          <p:cNvSpPr txBox="1"/>
          <p:nvPr/>
        </p:nvSpPr>
        <p:spPr>
          <a:xfrm>
            <a:off x="518424" y="1052499"/>
            <a:ext cx="7944902" cy="337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声明权限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申请相机权限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t>ContextCompat.checkSelfPermission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t>ActivityCompat.requestPermissions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t>onRequestPermissionsResult</a:t>
            </a:r>
          </a:p>
        </p:txBody>
      </p:sp>
      <p:sp>
        <p:nvSpPr>
          <p:cNvPr id="253" name="Google Shape;163;p34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步骤一  调起系统相机</a:t>
            </a:r>
          </a:p>
        </p:txBody>
      </p:sp>
      <p:pic>
        <p:nvPicPr>
          <p:cNvPr id="254" name="Google Shape;164;p34" descr="Google Shape;164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6100" y="1683789"/>
            <a:ext cx="5684150" cy="55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161;p34" descr="Google Shape;161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oogle Shape;162;p34"/>
          <p:cNvSpPr txBox="1"/>
          <p:nvPr/>
        </p:nvSpPr>
        <p:spPr>
          <a:xfrm>
            <a:off x="599549" y="1347139"/>
            <a:ext cx="79449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lvl1pPr>
          </a:lstStyle>
          <a:p>
            <a:pPr/>
            <a:r>
              <a:t>如何调起相机</a:t>
            </a:r>
          </a:p>
        </p:txBody>
      </p:sp>
      <p:sp>
        <p:nvSpPr>
          <p:cNvPr id="258" name="Google Shape;163;p34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步骤二  调起系统相机</a:t>
            </a:r>
          </a:p>
        </p:txBody>
      </p:sp>
      <p:pic>
        <p:nvPicPr>
          <p:cNvPr id="259" name="Google Shape;165;p34" descr="Google Shape;165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620" y="2260728"/>
            <a:ext cx="7184126" cy="844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170;p35" descr="Google Shape;170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71;p35"/>
          <p:cNvSpPr txBox="1"/>
          <p:nvPr/>
        </p:nvSpPr>
        <p:spPr>
          <a:xfrm>
            <a:off x="518424" y="1052499"/>
            <a:ext cx="7944902" cy="37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接收数据，拿到返回的bitmap，并显示在屏幕上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为啥图像这么小？</a:t>
            </a:r>
          </a:p>
        </p:txBody>
      </p:sp>
      <p:sp>
        <p:nvSpPr>
          <p:cNvPr id="263" name="Google Shape;172;p35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步骤三  接收数据</a:t>
            </a:r>
          </a:p>
        </p:txBody>
      </p:sp>
      <p:pic>
        <p:nvPicPr>
          <p:cNvPr id="264" name="Google Shape;173;p35" descr="Google Shape;173;p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0125" y="1539263"/>
            <a:ext cx="6943726" cy="218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178;p36" descr="Google Shape;178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Google Shape;179;p36"/>
          <p:cNvSpPr txBox="1"/>
          <p:nvPr/>
        </p:nvSpPr>
        <p:spPr>
          <a:xfrm>
            <a:off x="518424" y="1052499"/>
            <a:ext cx="7944902" cy="2187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申请存储权限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创建文件</a:t>
            </a:r>
          </a:p>
        </p:txBody>
      </p:sp>
      <p:sp>
        <p:nvSpPr>
          <p:cNvPr id="268" name="Google Shape;180;p36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步骤四  自定义存储路径（一）</a:t>
            </a:r>
          </a:p>
        </p:txBody>
      </p:sp>
      <p:pic>
        <p:nvPicPr>
          <p:cNvPr id="269" name="Google Shape;181;p36" descr="Google Shape;181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637" y="1538287"/>
            <a:ext cx="6905626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Google Shape;182;p36" descr="Google Shape;182;p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7650" y="2775024"/>
            <a:ext cx="6790774" cy="225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187;p37" descr="Google Shape;187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188;p37"/>
          <p:cNvSpPr txBox="1"/>
          <p:nvPr/>
        </p:nvSpPr>
        <p:spPr>
          <a:xfrm>
            <a:off x="518424" y="1052499"/>
            <a:ext cx="7944902" cy="211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获取content:// URI，7.0以上手机不允许使用file:// URI跳出应用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74" name="Google Shape;189;p37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步骤四  自定义存储路径（二）</a:t>
            </a:r>
          </a:p>
        </p:txBody>
      </p:sp>
      <p:pic>
        <p:nvPicPr>
          <p:cNvPr id="275" name="Google Shape;190;p37" descr="Google Shape;190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349" y="1561388"/>
            <a:ext cx="6054201" cy="202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Google Shape;191;p37" descr="Google Shape;191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5199" y="3607449"/>
            <a:ext cx="6054202" cy="144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96;p38" descr="Google Shape;196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97;p38"/>
          <p:cNvSpPr txBox="1"/>
          <p:nvPr/>
        </p:nvSpPr>
        <p:spPr>
          <a:xfrm>
            <a:off x="518424" y="1052499"/>
            <a:ext cx="7944902" cy="918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lvl1pPr>
          </a:lstStyle>
          <a:p>
            <a:pPr/>
            <a:r>
              <a:t>设置存储地址</a:t>
            </a:r>
          </a:p>
        </p:txBody>
      </p:sp>
      <p:sp>
        <p:nvSpPr>
          <p:cNvPr id="280" name="Google Shape;198;p38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步骤四  自定义存储路径（三）</a:t>
            </a:r>
          </a:p>
        </p:txBody>
      </p:sp>
      <p:pic>
        <p:nvPicPr>
          <p:cNvPr id="281" name="Google Shape;199;p38" descr="Google Shape;199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575" y="1902124"/>
            <a:ext cx="7664851" cy="229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04;p39" descr="Google Shape;204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205;p39"/>
          <p:cNvSpPr txBox="1"/>
          <p:nvPr/>
        </p:nvSpPr>
        <p:spPr>
          <a:xfrm>
            <a:off x="518424" y="1052499"/>
            <a:ext cx="7944902" cy="6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获取view的宽高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获取图片的宽高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计算缩放比例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获取bitmap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显示在屏幕上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285" name="Google Shape;206;p39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步骤五  显示图片</a:t>
            </a:r>
          </a:p>
        </p:txBody>
      </p:sp>
      <p:pic>
        <p:nvPicPr>
          <p:cNvPr id="286" name="Google Shape;207;p39" descr="Google Shape;207;p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5775" y="1052500"/>
            <a:ext cx="5397530" cy="399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12;p40" descr="Google Shape;212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213;p40"/>
          <p:cNvSpPr txBox="1"/>
          <p:nvPr/>
        </p:nvSpPr>
        <p:spPr>
          <a:xfrm>
            <a:off x="223674" y="1060074"/>
            <a:ext cx="7944902" cy="198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50000"/>
              </a:lnSpc>
            </a:pPr>
            <a:endParaRPr sz="16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600">
              <a:solidFill>
                <a:srgbClr val="3A5BAE"/>
              </a:solidFill>
            </a:endParaRP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读取图片的旋转角度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在matrix中设置要旋转的角度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旋转图片</a:t>
            </a:r>
          </a:p>
        </p:txBody>
      </p:sp>
      <p:sp>
        <p:nvSpPr>
          <p:cNvPr id="290" name="Google Shape;214;p40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步骤六  图片为啥旋转了？</a:t>
            </a:r>
          </a:p>
        </p:txBody>
      </p:sp>
      <p:pic>
        <p:nvPicPr>
          <p:cNvPr id="291" name="Google Shape;215;p40" descr="Google Shape;215;p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99" y="970524"/>
            <a:ext cx="5244575" cy="4035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20;p41" descr="Google Shape;220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221;p41"/>
          <p:cNvSpPr txBox="1"/>
          <p:nvPr/>
        </p:nvSpPr>
        <p:spPr>
          <a:xfrm>
            <a:off x="518424" y="1052500"/>
            <a:ext cx="7692602" cy="3774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给自己来个自拍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图片预览方向正确</a:t>
            </a:r>
          </a:p>
          <a:p>
            <a:pPr>
              <a:lnSpc>
                <a:spcPct val="150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拓展-在相册中能扫描到自拍照片</a:t>
            </a: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295" name="Google Shape;222;p41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  （30min）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27;p42" descr="Google Shape;227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Google Shape;228;p42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第三章 最简单的录制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6"/>
          <p:cNvSpPr txBox="1"/>
          <p:nvPr/>
        </p:nvSpPr>
        <p:spPr>
          <a:xfrm>
            <a:off x="4321261" y="405130"/>
            <a:ext cx="4240710" cy="433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张明庆</a:t>
            </a:r>
          </a:p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字节跳动 Android工程师</a:t>
            </a:r>
          </a:p>
          <a:p>
            <a:pPr defTabSz="685800">
              <a:lnSpc>
                <a:spcPct val="150000"/>
              </a:lnSpc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毕业于浙江大学和中科院</a:t>
            </a: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14年毕业，先后在网易、得到等工作</a:t>
            </a: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18年加入字节跳动，目前负责火山小视频 Android 端架构和性能优化工作</a:t>
            </a:r>
          </a:p>
          <a:p>
            <a:pPr defTabSz="685800">
              <a:lnSpc>
                <a:spcPct val="150000"/>
              </a:lnSpc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组件化开源项目 DDComponent 作者</a:t>
            </a:r>
          </a:p>
        </p:txBody>
      </p:sp>
      <p:pic>
        <p:nvPicPr>
          <p:cNvPr id="220" name="WechatIMG4045.jpeg" descr="WechatIMG404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516" y="143271"/>
            <a:ext cx="3168589" cy="4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233;p43" descr="Google Shape;233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Google Shape;234;p43"/>
          <p:cNvSpPr txBox="1"/>
          <p:nvPr/>
        </p:nvSpPr>
        <p:spPr>
          <a:xfrm>
            <a:off x="518424" y="1125074"/>
            <a:ext cx="4088853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吊起手机相机录一段视频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录制的视频显示到屏幕上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显示视频--VideoView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吊起相机--Button</a:t>
            </a:r>
          </a:p>
        </p:txBody>
      </p:sp>
      <p:sp>
        <p:nvSpPr>
          <p:cNvPr id="302" name="Google Shape;235;p43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效果展示</a:t>
            </a:r>
          </a:p>
        </p:txBody>
      </p:sp>
      <p:pic>
        <p:nvPicPr>
          <p:cNvPr id="303" name="horse.mp4&#10;&#10;Google Shape;236;p43" descr="horse.mp4Google Shape;236;p43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3474" y="811574"/>
            <a:ext cx="1897227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241;p44" descr="Google Shape;241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242;p44"/>
          <p:cNvSpPr txBox="1"/>
          <p:nvPr/>
        </p:nvSpPr>
        <p:spPr>
          <a:xfrm>
            <a:off x="518425" y="1125074"/>
            <a:ext cx="6948900" cy="2187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申请权限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调起相机的录像页面</a:t>
            </a:r>
          </a:p>
        </p:txBody>
      </p:sp>
      <p:sp>
        <p:nvSpPr>
          <p:cNvPr id="307" name="Google Shape;243;p44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步骤一 调起系统相机  </a:t>
            </a:r>
          </a:p>
        </p:txBody>
      </p:sp>
      <p:pic>
        <p:nvPicPr>
          <p:cNvPr id="308" name="Google Shape;244;p44" descr="Google Shape;244;p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249" y="1525050"/>
            <a:ext cx="6703054" cy="7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45;p44" descr="Google Shape;245;p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249" y="2971888"/>
            <a:ext cx="6948901" cy="1197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250;p45" descr="Google Shape;250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251;p45"/>
          <p:cNvSpPr txBox="1"/>
          <p:nvPr/>
        </p:nvSpPr>
        <p:spPr>
          <a:xfrm>
            <a:off x="518425" y="1125074"/>
            <a:ext cx="6948900" cy="131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获取拍摄的视频，并显示在页面上，开始播放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3" name="Google Shape;252;p45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步骤二 获取返回数据  </a:t>
            </a:r>
          </a:p>
        </p:txBody>
      </p:sp>
      <p:pic>
        <p:nvPicPr>
          <p:cNvPr id="314" name="Google Shape;253;p45" descr="Google Shape;253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74" y="1781574"/>
            <a:ext cx="7167052" cy="21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258;p46"/>
          <p:cNvSpPr txBox="1"/>
          <p:nvPr/>
        </p:nvSpPr>
        <p:spPr>
          <a:xfrm>
            <a:off x="518425" y="1125074"/>
            <a:ext cx="6948900" cy="4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视频的封装格式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.mp4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视频的分辨率是多大？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720 * 1280</a:t>
            </a:r>
            <a:r>
              <a:rPr>
                <a:solidFill>
                  <a:srgbClr val="3A5BAE"/>
                </a:solidFill>
              </a:rPr>
              <a:t> </a:t>
            </a:r>
            <a:endParaRPr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视频的文件大小和录制时长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7.15MB / 8秒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计算视频的码率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7.15 * 1024 * 1024 * 8 / 8 = 7497.3 kbps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7" name="Google Shape;259;p46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步骤三 查看数据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264;p47" descr="Google Shape;264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265;p47"/>
          <p:cNvSpPr txBox="1"/>
          <p:nvPr/>
        </p:nvSpPr>
        <p:spPr>
          <a:xfrm>
            <a:off x="518424" y="1052500"/>
            <a:ext cx="7692602" cy="3737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录制一段自拍视频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默认存储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相机拍摄后在页面上播放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点击暂停，再次点击恢复播放</a:t>
            </a:r>
          </a:p>
          <a:p>
            <a:pPr indent="457200"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21" name="Google Shape;266;p47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  （15min）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71;p48" descr="Google Shape;271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Google Shape;272;p48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第四章 自定义录制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277;p49" descr="Google Shape;277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oogle Shape;278;p49"/>
          <p:cNvSpPr txBox="1"/>
          <p:nvPr/>
        </p:nvSpPr>
        <p:spPr>
          <a:xfrm>
            <a:off x="518424" y="1125074"/>
            <a:ext cx="4271402" cy="36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吊起相机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屏幕实时显示画面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拍个照片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录一段视频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实时显示-SurfaceView</a:t>
            </a:r>
          </a:p>
        </p:txBody>
      </p:sp>
      <p:sp>
        <p:nvSpPr>
          <p:cNvPr id="328" name="Google Shape;279;p49"/>
          <p:cNvSpPr txBox="1"/>
          <p:nvPr/>
        </p:nvSpPr>
        <p:spPr>
          <a:xfrm>
            <a:off x="518426" y="507148"/>
            <a:ext cx="2633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效果展示 </a:t>
            </a:r>
          </a:p>
        </p:txBody>
      </p:sp>
      <p:pic>
        <p:nvPicPr>
          <p:cNvPr id="329" name="Google Shape;280;p49" descr="Google Shape;280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2524" y="277424"/>
            <a:ext cx="2172050" cy="434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285;p50" descr="Google Shape;285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286;p50"/>
          <p:cNvSpPr txBox="1"/>
          <p:nvPr/>
        </p:nvSpPr>
        <p:spPr>
          <a:xfrm>
            <a:off x="518425" y="1125074"/>
            <a:ext cx="6948900" cy="255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申请权限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一共几个摄像头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Camera.getNumberOfCameras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怎么获取后置摄像头</a:t>
            </a:r>
          </a:p>
        </p:txBody>
      </p:sp>
      <p:sp>
        <p:nvSpPr>
          <p:cNvPr id="333" name="Google Shape;287;p50"/>
          <p:cNvSpPr txBox="1"/>
          <p:nvPr/>
        </p:nvSpPr>
        <p:spPr>
          <a:xfrm>
            <a:off x="518431" y="485100"/>
            <a:ext cx="36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步骤一  获取Camera实例 </a:t>
            </a:r>
          </a:p>
        </p:txBody>
      </p:sp>
      <p:pic>
        <p:nvPicPr>
          <p:cNvPr id="334" name="Google Shape;288;p50" descr="Google Shape;288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249" y="1525050"/>
            <a:ext cx="6703054" cy="7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Google Shape;289;p50" descr="Google Shape;289;p5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549" y="3582749"/>
            <a:ext cx="6948901" cy="1242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294;p51" descr="Google Shape;294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Google Shape;295;p51"/>
          <p:cNvSpPr txBox="1"/>
          <p:nvPr/>
        </p:nvSpPr>
        <p:spPr>
          <a:xfrm>
            <a:off x="374850" y="1253749"/>
            <a:ext cx="6948900" cy="286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用什么控件？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SurfaceView  or  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TextureView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几个关键类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Camera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SurfaceView   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SurfaceHolder  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SurfaceHolder.Callback  </a:t>
            </a:r>
          </a:p>
          <a:p>
            <a:pPr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 </a:t>
            </a:r>
          </a:p>
        </p:txBody>
      </p:sp>
      <p:sp>
        <p:nvSpPr>
          <p:cNvPr id="339" name="Google Shape;296;p51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步骤二  摄像头数据实时显示 </a:t>
            </a:r>
          </a:p>
        </p:txBody>
      </p:sp>
      <p:pic>
        <p:nvPicPr>
          <p:cNvPr id="340" name="Google Shape;297;p51" descr="Google Shape;297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2025" y="1202950"/>
            <a:ext cx="5439686" cy="354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02;p52" descr="Google Shape;302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Google Shape;303;p52"/>
          <p:cNvSpPr txBox="1"/>
          <p:nvPr/>
        </p:nvSpPr>
        <p:spPr>
          <a:xfrm>
            <a:off x="518425" y="1072174"/>
            <a:ext cx="6948900" cy="170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怎么用 camera api 拍照</a:t>
            </a:r>
          </a:p>
          <a:p>
            <a:pPr>
              <a:lnSpc>
                <a:spcPct val="115000"/>
              </a:lnSpc>
              <a:defRPr sz="1800">
                <a:solidFill>
                  <a:srgbClr val="3A5BAE"/>
                </a:solidFill>
              </a:defRPr>
            </a:pPr>
            <a:r>
              <a:t>       </a:t>
            </a:r>
            <a:r>
              <a:rPr sz="1400">
                <a:solidFill>
                  <a:srgbClr val="59C4D0"/>
                </a:solidFill>
              </a:rPr>
              <a:t> mCamera.takePicture(null, null, mPicture)</a:t>
            </a:r>
            <a:endParaRPr>
              <a:solidFill>
                <a:srgbClr val="59C4D0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拍照后继续预览</a:t>
            </a:r>
          </a:p>
        </p:txBody>
      </p:sp>
      <p:sp>
        <p:nvSpPr>
          <p:cNvPr id="344" name="Google Shape;304;p52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步骤三  拍摄一张实时照片</a:t>
            </a:r>
          </a:p>
        </p:txBody>
      </p:sp>
      <p:pic>
        <p:nvPicPr>
          <p:cNvPr id="345" name="Google Shape;305;p52" descr="Google Shape;305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624" y="2312699"/>
            <a:ext cx="7080951" cy="2800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12;p27"/>
          <p:cNvSpPr txBox="1"/>
          <p:nvPr/>
        </p:nvSpPr>
        <p:spPr>
          <a:xfrm>
            <a:off x="518425" y="1125074"/>
            <a:ext cx="6948900" cy="311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从图片到视频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相机拍照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最简单的录制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自定义录制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课后探索</a:t>
            </a:r>
          </a:p>
        </p:txBody>
      </p:sp>
      <p:sp>
        <p:nvSpPr>
          <p:cNvPr id="224" name="Google Shape;113;p27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10;p53" descr="Google Shape;310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Google Shape;311;p53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步骤四  认识MediaRecorder</a:t>
            </a:r>
          </a:p>
        </p:txBody>
      </p:sp>
      <p:pic>
        <p:nvPicPr>
          <p:cNvPr id="349" name="Google Shape;312;p53" descr="Google Shape;312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0874" y="1038949"/>
            <a:ext cx="3589551" cy="398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17;p54" descr="Google Shape;317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Google Shape;318;p54"/>
          <p:cNvSpPr txBox="1"/>
          <p:nvPr/>
        </p:nvSpPr>
        <p:spPr>
          <a:xfrm>
            <a:off x="284150" y="1132624"/>
            <a:ext cx="6963899" cy="314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75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Unlock the Camera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Configure MediaRecorder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setCamera()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setAudioSource()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setVideoSource() 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setProfile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setOutputFile()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setPreviewDisplay()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Prepare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Start MediaRecorder</a:t>
            </a:r>
          </a:p>
        </p:txBody>
      </p:sp>
      <p:sp>
        <p:nvSpPr>
          <p:cNvPr id="353" name="Google Shape;319;p54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步骤五  开始录制（按部就班）</a:t>
            </a:r>
          </a:p>
        </p:txBody>
      </p:sp>
      <p:pic>
        <p:nvPicPr>
          <p:cNvPr id="354" name="Google Shape;320;p54" descr="Google Shape;320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75" y="991625"/>
            <a:ext cx="5478682" cy="404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25;p55" descr="Google Shape;325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326;p55"/>
          <p:cNvSpPr txBox="1"/>
          <p:nvPr/>
        </p:nvSpPr>
        <p:spPr>
          <a:xfrm>
            <a:off x="231275" y="1208199"/>
            <a:ext cx="6948900" cy="24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Stop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Reset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Release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Lock the Camera</a:t>
            </a:r>
          </a:p>
        </p:txBody>
      </p:sp>
      <p:sp>
        <p:nvSpPr>
          <p:cNvPr id="358" name="Google Shape;327;p55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步骤六  结束录制（按部就班）</a:t>
            </a:r>
          </a:p>
        </p:txBody>
      </p:sp>
      <p:pic>
        <p:nvPicPr>
          <p:cNvPr id="359" name="Google Shape;328;p55" descr="Google Shape;328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6750" y="1707726"/>
            <a:ext cx="4331126" cy="172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33;p56" descr="Google Shape;333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334;p56"/>
          <p:cNvSpPr txBox="1"/>
          <p:nvPr/>
        </p:nvSpPr>
        <p:spPr>
          <a:xfrm>
            <a:off x="518424" y="1052500"/>
            <a:ext cx="7692602" cy="385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录制一段教室内的视频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视频预览正确</a:t>
            </a:r>
          </a:p>
          <a:p>
            <a:pPr lvl="1" marL="914400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视频存储后。预览正确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拓展-在相册中能扫描到该视频</a:t>
            </a: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63" name="Google Shape;335;p56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  （30min）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40;p57" descr="Google Shape;340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Google Shape;341;p57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第五章 课后探索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46;p58" descr="Google Shape;346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Google Shape;347;p58"/>
          <p:cNvSpPr txBox="1"/>
          <p:nvPr/>
        </p:nvSpPr>
        <p:spPr>
          <a:xfrm>
            <a:off x="518425" y="1125074"/>
            <a:ext cx="6948900" cy="3365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探索-相册中选择照片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探索-实时变焦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探索-开启闪光灯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探索-延时拍摄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探索-录制暂停和恢复，分段录制</a:t>
            </a:r>
          </a:p>
        </p:txBody>
      </p:sp>
      <p:sp>
        <p:nvSpPr>
          <p:cNvPr id="370" name="Google Shape;348;p58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课后探索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53;p59" descr="Google Shape;353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Google Shape;354;p59"/>
          <p:cNvSpPr txBox="1"/>
          <p:nvPr/>
        </p:nvSpPr>
        <p:spPr>
          <a:xfrm>
            <a:off x="1216925" y="1125074"/>
            <a:ext cx="6948900" cy="204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68000"/>
              </a:lnSpc>
              <a:buClr>
                <a:srgbClr val="000000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https://developer.android.com/training/camera/videobasics</a:t>
            </a:r>
          </a:p>
          <a:p>
            <a:pPr marL="457200" indent="-342900">
              <a:lnSpc>
                <a:spcPct val="168000"/>
              </a:lnSpc>
              <a:buClr>
                <a:srgbClr val="000000"/>
              </a:buClr>
              <a:buSzPts val="1800"/>
              <a:buFont typeface="Arial"/>
              <a:buChar char="❏"/>
              <a:defRPr sz="1800" u="sng">
                <a:solidFill>
                  <a:srgbClr val="0000FF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https://developer.android.com/guide/topics/media/camera</a:t>
            </a: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https://blog.csdn.net/feiduclear_up/article/details/51968975</a:t>
            </a:r>
          </a:p>
        </p:txBody>
      </p:sp>
      <p:sp>
        <p:nvSpPr>
          <p:cNvPr id="374" name="Google Shape;355;p59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参考文献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60;p60" descr="Google Shape;360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361;p60"/>
          <p:cNvSpPr txBox="1"/>
          <p:nvPr/>
        </p:nvSpPr>
        <p:spPr>
          <a:xfrm>
            <a:off x="518432" y="485100"/>
            <a:ext cx="405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</a:defRPr>
            </a:lvl1pPr>
          </a:lstStyle>
          <a:p>
            <a:pPr/>
            <a:r>
              <a:t>作业上交</a:t>
            </a:r>
          </a:p>
        </p:txBody>
      </p:sp>
      <p:sp>
        <p:nvSpPr>
          <p:cNvPr id="378" name="Google Shape;362;p60"/>
          <p:cNvSpPr txBox="1"/>
          <p:nvPr/>
        </p:nvSpPr>
        <p:spPr>
          <a:xfrm>
            <a:off x="518425" y="1125074"/>
            <a:ext cx="6948900" cy="314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●"/>
              <a:defRPr sz="2400">
                <a:solidFill>
                  <a:srgbClr val="3A5BAE"/>
                </a:solidFill>
              </a:defRPr>
            </a:pPr>
            <a:r>
              <a:t>使用 github 托管你的项目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●"/>
              <a:defRPr sz="2400">
                <a:solidFill>
                  <a:srgbClr val="3A5BAE"/>
                </a:solidFill>
              </a:defRPr>
            </a:pPr>
            <a:r>
              <a:t>发邮件</a:t>
            </a:r>
          </a:p>
          <a:p>
            <a:pPr lvl="1" marL="9144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发给：zhangmingqing@bytedance.com</a:t>
            </a:r>
          </a:p>
          <a:p>
            <a:pPr lvl="1" marL="9144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标题：北理Android课设-多媒体进阶</a:t>
            </a:r>
          </a:p>
          <a:p>
            <a:pPr lvl="1" marL="914400" indent="-3429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内容：你的姓名、学号和项目地址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67;p61" descr="Google Shape;367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Google Shape;368;p61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Google Shape;119;p28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第一章 从图片到视频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25;p29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电影的诞生</a:t>
            </a:r>
          </a:p>
        </p:txBody>
      </p:sp>
      <p:pic>
        <p:nvPicPr>
          <p:cNvPr id="231" name="Google Shape;126;p29" descr="Google Shape;126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550" y="1153975"/>
            <a:ext cx="5243551" cy="324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oogle Shape;127;p29"/>
          <p:cNvSpPr txBox="1"/>
          <p:nvPr/>
        </p:nvSpPr>
        <p:spPr>
          <a:xfrm>
            <a:off x="2420449" y="4763299"/>
            <a:ext cx="48240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44444"/>
              </a:lnSpc>
              <a:spcBef>
                <a:spcPts val="900"/>
              </a:spcBef>
              <a:defRPr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电影的先驱：迈布里奇的马，1878</a:t>
            </a:r>
          </a:p>
        </p:txBody>
      </p:sp>
      <p:pic>
        <p:nvPicPr>
          <p:cNvPr id="233" name="Google Shape;128;p29" descr="Google Shape;128;p29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2350" y="1826724"/>
            <a:ext cx="2891126" cy="1927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33;p30" descr="Google Shape;133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Google Shape;134;p30"/>
          <p:cNvSpPr txBox="1"/>
          <p:nvPr/>
        </p:nvSpPr>
        <p:spPr>
          <a:xfrm>
            <a:off x="518425" y="1052499"/>
            <a:ext cx="8129700" cy="351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帧率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每秒的帧数，视觉暂留需要大于24帧，一般都在30帧以上</a:t>
            </a:r>
            <a:endParaRPr>
              <a:solidFill>
                <a:srgbClr val="59C4D0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分辨率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每帧图像的宽度和长度，例如 1080 * 1920</a:t>
            </a:r>
            <a:r>
              <a:rPr sz="1400"/>
              <a:t> </a:t>
            </a:r>
          </a:p>
          <a:p>
            <a:pPr indent="457200">
              <a:lnSpc>
                <a:spcPct val="115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码率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每秒传送的比特(bit)数，用于视频压缩后得到一个期望的大小</a:t>
            </a:r>
            <a:endParaRPr>
              <a:solidFill>
                <a:srgbClr val="59C4D0"/>
              </a:solidFill>
            </a:endParaRPr>
          </a:p>
        </p:txBody>
      </p:sp>
      <p:sp>
        <p:nvSpPr>
          <p:cNvPr id="237" name="Google Shape;135;p30"/>
          <p:cNvSpPr txBox="1"/>
          <p:nvPr/>
        </p:nvSpPr>
        <p:spPr>
          <a:xfrm>
            <a:off x="518426" y="485100"/>
            <a:ext cx="25575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回顾几个概念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140;p31" descr="Google Shape;140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41;p31"/>
          <p:cNvSpPr txBox="1"/>
          <p:nvPr/>
        </p:nvSpPr>
        <p:spPr>
          <a:xfrm>
            <a:off x="518425" y="1052499"/>
            <a:ext cx="8129700" cy="276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视频的编码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相邻图像之间有冗余，可以压缩成一个关键帧+变化差值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编码格式就是不同的压缩算法：MPEG/H264</a:t>
            </a:r>
          </a:p>
          <a:p>
            <a:pPr indent="457200">
              <a:lnSpc>
                <a:spcPct val="150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视频的封装格式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把视频码流和音频码流按照一定的格式存储在一个文件中，与编码格式无关</a:t>
            </a:r>
          </a:p>
        </p:txBody>
      </p:sp>
      <p:sp>
        <p:nvSpPr>
          <p:cNvPr id="241" name="Google Shape;142;p31"/>
          <p:cNvSpPr txBox="1"/>
          <p:nvPr/>
        </p:nvSpPr>
        <p:spPr>
          <a:xfrm>
            <a:off x="518426" y="485100"/>
            <a:ext cx="25575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回顾几个概念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147;p32" descr="Google Shape;14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Google Shape;148;p32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第二章 相机拍照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53;p33" descr="Google Shape;153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154;p33"/>
          <p:cNvSpPr txBox="1"/>
          <p:nvPr/>
        </p:nvSpPr>
        <p:spPr>
          <a:xfrm>
            <a:off x="518424" y="1052499"/>
            <a:ext cx="3742501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拍摄一个自拍照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显示在屏幕上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显示图片--ImageView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吊起拍摄--Button</a:t>
            </a:r>
          </a:p>
        </p:txBody>
      </p:sp>
      <p:sp>
        <p:nvSpPr>
          <p:cNvPr id="248" name="Google Shape;155;p33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效果展示</a:t>
            </a:r>
          </a:p>
        </p:txBody>
      </p:sp>
      <p:pic>
        <p:nvPicPr>
          <p:cNvPr id="249" name="Google Shape;156;p33" descr="Google Shape;156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2125" y="210124"/>
            <a:ext cx="2269148" cy="4538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